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notesSlides/notesSlide5.xml" Type="http://schemas.openxmlformats.org/officeDocument/2006/relationships/notesSlide"/><Relationship Id="rId6" Target="fonts/font6.fntdata" Type="http://schemas.openxmlformats.org/officeDocument/2006/relationships/font"/><Relationship Id="rId60" Target="notesSlides/notesSlide6.xml" Type="http://schemas.openxmlformats.org/officeDocument/2006/relationships/notesSlide"/><Relationship Id="rId61" Target="notesSlides/notesSlide7.xml" Type="http://schemas.openxmlformats.org/officeDocument/2006/relationships/notesSlide"/><Relationship Id="rId62" Target="notesSlides/notesSlide8.xml" Type="http://schemas.openxmlformats.org/officeDocument/2006/relationships/notesSlide"/><Relationship Id="rId63" Target="notesSlides/notesSlide9.xml" Type="http://schemas.openxmlformats.org/officeDocument/2006/relationships/notesSlide"/><Relationship Id="rId64" Target="notesSlides/notesSlide10.xml" Type="http://schemas.openxmlformats.org/officeDocument/2006/relationships/notesSlide"/><Relationship Id="rId65" Target="notesSlides/notesSlide11.xml" Type="http://schemas.openxmlformats.org/officeDocument/2006/relationships/notesSlide"/><Relationship Id="rId66" Target="notesSlides/notesSlide12.xml" Type="http://schemas.openxmlformats.org/officeDocument/2006/relationships/notesSlide"/><Relationship Id="rId67" Target="notesSlides/notesSlide1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Tuva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Francisca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Tuva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Tuva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Tuva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Francisca</a:t>
            </a:r>
          </a:p>
          <a:p>
            <a:r>
              <a:rPr lang="en-US"/>
              <a:t/>
            </a:r>
          </a:p>
          <a:p>
            <a:r>
              <a:rPr lang="en-US"/>
              <a:t>Imagine this is the house of a VERY forgetful person. They come home from their trips at the end of the day and decide to get started on dinner. *Turn on candle*. While they are cooking, they get a call from their neighbor asking for help, for which they go immediately, leaving not only the stove top on, but also the door. *Add tube for heat*. After a while, they keep chating with their neighbor, and by then they already completely forgot dinner. Of course, our system already started to detect some strange behavior, as you can see here the door being open for example. That's when the alarm starts to sound. *Remove tube and open modal on dashboard*. If they are lucky, they can hear the alarm from the neighbor's house and come back to turn everything off. If not, any family member or caregiver with access to the dashboard can automatically turn it off remotely. *Turn off in dashboard*. Eventually the person returns to their home, without a fire, but with a very burnt dinner.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Tilde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8.jpe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6.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7" id="7"/>
          <p:cNvGrpSpPr/>
          <p:nvPr/>
        </p:nvGrpSpPr>
        <p:grpSpPr>
          <a:xfrm rot="0">
            <a:off x="10088614"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17582" t="0" r="-17582" b="0"/>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387521" y="3858031"/>
            <a:ext cx="7214594" cy="1285469"/>
          </a:xfrm>
          <a:prstGeom prst="rect">
            <a:avLst/>
          </a:prstGeom>
        </p:spPr>
        <p:txBody>
          <a:bodyPr anchor="t" rtlCol="false" tIns="0" lIns="0" bIns="0" rIns="0">
            <a:spAutoFit/>
          </a:bodyPr>
          <a:lstStyle/>
          <a:p>
            <a:pPr>
              <a:lnSpc>
                <a:spcPts val="10510"/>
              </a:lnSpc>
            </a:pPr>
            <a:r>
              <a:rPr lang="en-US" sz="7507" spc="-150">
                <a:solidFill>
                  <a:srgbClr val="191919"/>
                </a:solidFill>
                <a:latin typeface="Open Sauce Bold"/>
              </a:rPr>
              <a:t>Home Security </a:t>
            </a:r>
          </a:p>
        </p:txBody>
      </p:sp>
      <p:sp>
        <p:nvSpPr>
          <p:cNvPr name="TextBox 13" id="13"/>
          <p:cNvSpPr txBox="true"/>
          <p:nvPr/>
        </p:nvSpPr>
        <p:spPr>
          <a:xfrm rot="0">
            <a:off x="1387521" y="4731237"/>
            <a:ext cx="8293728" cy="2002863"/>
          </a:xfrm>
          <a:prstGeom prst="rect">
            <a:avLst/>
          </a:prstGeom>
        </p:spPr>
        <p:txBody>
          <a:bodyPr anchor="t" rtlCol="false" tIns="0" lIns="0" bIns="0" rIns="0">
            <a:spAutoFit/>
          </a:bodyPr>
          <a:lstStyle/>
          <a:p>
            <a:pPr>
              <a:lnSpc>
                <a:spcPts val="16306"/>
              </a:lnSpc>
            </a:pPr>
            <a:r>
              <a:rPr lang="en-US" sz="11647" spc="-232">
                <a:solidFill>
                  <a:srgbClr val="191919"/>
                </a:solidFill>
                <a:latin typeface="Open Sauce Heavy"/>
              </a:rPr>
              <a:t>Monitoring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 id="3"/>
          <p:cNvSpPr/>
          <p:nvPr/>
        </p:nvSpPr>
        <p:spPr>
          <a:xfrm flipH="false" flipV="false" rot="-10800000">
            <a:off x="-446018" y="-439672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844563" y="343113"/>
            <a:ext cx="10598874" cy="9600774"/>
          </a:xfrm>
          <a:custGeom>
            <a:avLst/>
            <a:gdLst/>
            <a:ahLst/>
            <a:cxnLst/>
            <a:rect r="r" b="b" t="t" l="l"/>
            <a:pathLst>
              <a:path h="9600774" w="10598874">
                <a:moveTo>
                  <a:pt x="0" y="0"/>
                </a:moveTo>
                <a:lnTo>
                  <a:pt x="10598874" y="0"/>
                </a:lnTo>
                <a:lnTo>
                  <a:pt x="10598874" y="9600774"/>
                </a:lnTo>
                <a:lnTo>
                  <a:pt x="0" y="9600774"/>
                </a:lnTo>
                <a:lnTo>
                  <a:pt x="0" y="0"/>
                </a:lnTo>
                <a:close/>
              </a:path>
            </a:pathLst>
          </a:custGeom>
          <a:blipFill>
            <a:blip r:embed="rId5"/>
            <a:stretch>
              <a:fillRect l="0" t="0" r="0" b="0"/>
            </a:stretch>
          </a:blipFill>
        </p:spPr>
      </p:sp>
      <p:sp>
        <p:nvSpPr>
          <p:cNvPr name="TextBox 5" id="5"/>
          <p:cNvSpPr txBox="true"/>
          <p:nvPr/>
        </p:nvSpPr>
        <p:spPr>
          <a:xfrm rot="0">
            <a:off x="706678" y="4667618"/>
            <a:ext cx="7362789" cy="866038"/>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Camera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683899" y="745147"/>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8285873" y="2438672"/>
            <a:ext cx="8646458" cy="5409656"/>
          </a:xfrm>
          <a:custGeom>
            <a:avLst/>
            <a:gdLst/>
            <a:ahLst/>
            <a:cxnLst/>
            <a:rect r="r" b="b" t="t" l="l"/>
            <a:pathLst>
              <a:path h="5409656" w="8646458">
                <a:moveTo>
                  <a:pt x="0" y="0"/>
                </a:moveTo>
                <a:lnTo>
                  <a:pt x="8646458" y="0"/>
                </a:lnTo>
                <a:lnTo>
                  <a:pt x="8646458" y="5409656"/>
                </a:lnTo>
                <a:lnTo>
                  <a:pt x="0" y="5409656"/>
                </a:lnTo>
                <a:lnTo>
                  <a:pt x="0" y="0"/>
                </a:lnTo>
                <a:close/>
              </a:path>
            </a:pathLst>
          </a:custGeom>
          <a:blipFill>
            <a:blip r:embed="rId4"/>
            <a:stretch>
              <a:fillRect l="0" t="0" r="0" b="0"/>
            </a:stretch>
          </a:blipFill>
        </p:spPr>
      </p:sp>
      <p:sp>
        <p:nvSpPr>
          <p:cNvPr name="TextBox 7" id="7"/>
          <p:cNvSpPr txBox="true"/>
          <p:nvPr/>
        </p:nvSpPr>
        <p:spPr>
          <a:xfrm rot="0">
            <a:off x="1327902" y="1597213"/>
            <a:ext cx="8721434" cy="861880"/>
          </a:xfrm>
          <a:prstGeom prst="rect">
            <a:avLst/>
          </a:prstGeom>
        </p:spPr>
        <p:txBody>
          <a:bodyPr anchor="t" rtlCol="false" tIns="0" lIns="0" bIns="0" rIns="0">
            <a:spAutoFit/>
          </a:bodyPr>
          <a:lstStyle/>
          <a:p>
            <a:pPr algn="l" marL="0" indent="0" lvl="0">
              <a:lnSpc>
                <a:spcPts val="7178"/>
              </a:lnSpc>
              <a:spcBef>
                <a:spcPct val="0"/>
              </a:spcBef>
            </a:pPr>
            <a:r>
              <a:rPr lang="en-US" sz="5127" spc="-102">
                <a:solidFill>
                  <a:srgbClr val="191919"/>
                </a:solidFill>
                <a:latin typeface="Open Sauce Bold"/>
              </a:rPr>
              <a:t>Setup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9832433" y="-339559"/>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3"/>
              <a:stretch>
                <a:fillRect l="-8483" t="0" r="-8483" b="0"/>
              </a:stretch>
            </a:blipFill>
          </p:spPr>
        </p:sp>
      </p:grpSp>
      <p:sp>
        <p:nvSpPr>
          <p:cNvPr name="TextBox 7" id="7"/>
          <p:cNvSpPr txBox="true"/>
          <p:nvPr/>
        </p:nvSpPr>
        <p:spPr>
          <a:xfrm rot="0">
            <a:off x="1295137" y="1594937"/>
            <a:ext cx="5376858"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Bold"/>
              </a:rPr>
              <a:t>Final notes</a:t>
            </a:r>
          </a:p>
        </p:txBody>
      </p:sp>
      <p:sp>
        <p:nvSpPr>
          <p:cNvPr name="TextBox 8" id="8"/>
          <p:cNvSpPr txBox="true"/>
          <p:nvPr/>
        </p:nvSpPr>
        <p:spPr>
          <a:xfrm rot="0">
            <a:off x="1295137" y="2607413"/>
            <a:ext cx="6274156" cy="1805100"/>
          </a:xfrm>
          <a:prstGeom prst="rect">
            <a:avLst/>
          </a:prstGeom>
        </p:spPr>
        <p:txBody>
          <a:bodyPr anchor="t" rtlCol="false" tIns="0" lIns="0" bIns="0" rIns="0">
            <a:spAutoFit/>
          </a:bodyPr>
          <a:lstStyle/>
          <a:p>
            <a:pPr marL="529786" indent="-264893" lvl="1">
              <a:lnSpc>
                <a:spcPts val="3656"/>
              </a:lnSpc>
              <a:buFont typeface="Arial"/>
              <a:buChar char="•"/>
            </a:pPr>
            <a:r>
              <a:rPr lang="en-US" sz="2453" spc="39">
                <a:solidFill>
                  <a:srgbClr val="191919"/>
                </a:solidFill>
                <a:latin typeface="Open Sauce"/>
              </a:rPr>
              <a:t>The system provided is a prototype</a:t>
            </a:r>
          </a:p>
          <a:p>
            <a:pPr marL="1059572" indent="-353191" lvl="2">
              <a:lnSpc>
                <a:spcPts val="3656"/>
              </a:lnSpc>
              <a:buFont typeface="Arial"/>
              <a:buChar char="⚬"/>
            </a:pPr>
            <a:r>
              <a:rPr lang="en-US" sz="2453" spc="39">
                <a:solidFill>
                  <a:srgbClr val="191919"/>
                </a:solidFill>
                <a:latin typeface="Open Sauce"/>
              </a:rPr>
              <a:t>More appliances</a:t>
            </a:r>
          </a:p>
          <a:p>
            <a:pPr marL="1059572" indent="-353191" lvl="2">
              <a:lnSpc>
                <a:spcPts val="3656"/>
              </a:lnSpc>
              <a:buFont typeface="Arial"/>
              <a:buChar char="⚬"/>
            </a:pPr>
            <a:r>
              <a:rPr lang="en-US" sz="2453" spc="39">
                <a:solidFill>
                  <a:srgbClr val="191919"/>
                </a:solidFill>
                <a:latin typeface="Open Sauce"/>
              </a:rPr>
              <a:t>Real killswitch</a:t>
            </a:r>
          </a:p>
          <a:p>
            <a:pPr marL="1059572" indent="-353191" lvl="2">
              <a:lnSpc>
                <a:spcPts val="3656"/>
              </a:lnSpc>
              <a:buFont typeface="Arial"/>
              <a:buChar char="⚬"/>
            </a:pPr>
            <a:r>
              <a:rPr lang="en-US" sz="2453" spc="39">
                <a:solidFill>
                  <a:srgbClr val="191919"/>
                </a:solidFill>
                <a:latin typeface="Open Sauce"/>
              </a:rPr>
              <a:t>Security</a:t>
            </a:r>
          </a:p>
        </p:txBody>
      </p:sp>
      <p:sp>
        <p:nvSpPr>
          <p:cNvPr name="TextBox 9" id="9"/>
          <p:cNvSpPr txBox="true"/>
          <p:nvPr/>
        </p:nvSpPr>
        <p:spPr>
          <a:xfrm rot="0">
            <a:off x="1295137" y="5076825"/>
            <a:ext cx="9761741" cy="3780280"/>
          </a:xfrm>
          <a:prstGeom prst="rect">
            <a:avLst/>
          </a:prstGeom>
        </p:spPr>
        <p:txBody>
          <a:bodyPr anchor="t" rtlCol="false" tIns="0" lIns="0" bIns="0" rIns="0">
            <a:spAutoFit/>
          </a:bodyPr>
          <a:lstStyle/>
          <a:p>
            <a:pPr>
              <a:lnSpc>
                <a:spcPts val="3795"/>
              </a:lnSpc>
            </a:pPr>
            <a:r>
              <a:rPr lang="en-US" sz="2530">
                <a:solidFill>
                  <a:srgbClr val="191919"/>
                </a:solidFill>
                <a:latin typeface="Open Sauce Bold"/>
              </a:rPr>
              <a:t>What value is added?</a:t>
            </a:r>
          </a:p>
          <a:p>
            <a:pPr marL="546238" indent="-273119" lvl="1">
              <a:lnSpc>
                <a:spcPts val="3795"/>
              </a:lnSpc>
              <a:buFont typeface="Arial"/>
              <a:buChar char="•"/>
            </a:pPr>
            <a:r>
              <a:rPr lang="en-US" sz="2530">
                <a:solidFill>
                  <a:srgbClr val="191919"/>
                </a:solidFill>
                <a:latin typeface="Open Sauce"/>
              </a:rPr>
              <a:t>Safety and independence</a:t>
            </a:r>
          </a:p>
          <a:p>
            <a:pPr marL="546238" indent="-273119" lvl="1">
              <a:lnSpc>
                <a:spcPts val="3795"/>
              </a:lnSpc>
              <a:buFont typeface="Arial"/>
              <a:buChar char="•"/>
            </a:pPr>
            <a:r>
              <a:rPr lang="en-US" sz="2530">
                <a:solidFill>
                  <a:srgbClr val="191919"/>
                </a:solidFill>
                <a:latin typeface="Open Sauce"/>
              </a:rPr>
              <a:t>Reassurance</a:t>
            </a:r>
          </a:p>
          <a:p>
            <a:pPr marL="1092476" indent="-364159" lvl="2">
              <a:lnSpc>
                <a:spcPts val="3795"/>
              </a:lnSpc>
              <a:buFont typeface="Arial"/>
              <a:buChar char="⚬"/>
            </a:pPr>
            <a:r>
              <a:rPr lang="en-US" sz="2530">
                <a:solidFill>
                  <a:srgbClr val="191919"/>
                </a:solidFill>
                <a:latin typeface="Open Sauce"/>
              </a:rPr>
              <a:t>Elders</a:t>
            </a:r>
          </a:p>
          <a:p>
            <a:pPr marL="1092476" indent="-364159" lvl="2">
              <a:lnSpc>
                <a:spcPts val="3795"/>
              </a:lnSpc>
              <a:buFont typeface="Arial"/>
              <a:buChar char="⚬"/>
            </a:pPr>
            <a:r>
              <a:rPr lang="en-US" sz="2530">
                <a:solidFill>
                  <a:srgbClr val="191919"/>
                </a:solidFill>
                <a:latin typeface="Open Sauce"/>
              </a:rPr>
              <a:t>Family</a:t>
            </a:r>
          </a:p>
          <a:p>
            <a:pPr marL="1092476" indent="-364159" lvl="2">
              <a:lnSpc>
                <a:spcPts val="3795"/>
              </a:lnSpc>
              <a:buFont typeface="Arial"/>
              <a:buChar char="⚬"/>
            </a:pPr>
            <a:r>
              <a:rPr lang="en-US" sz="2530">
                <a:solidFill>
                  <a:srgbClr val="191919"/>
                </a:solidFill>
                <a:latin typeface="Open Sauce"/>
              </a:rPr>
              <a:t>Anxiety/ADHD</a:t>
            </a:r>
          </a:p>
          <a:p>
            <a:pPr algn="l" marL="546238" indent="-273119" lvl="1">
              <a:lnSpc>
                <a:spcPts val="3795"/>
              </a:lnSpc>
              <a:buFont typeface="Arial"/>
              <a:buChar char="•"/>
            </a:pPr>
            <a:r>
              <a:rPr lang="en-US" sz="2530">
                <a:solidFill>
                  <a:srgbClr val="191919"/>
                </a:solidFill>
                <a:latin typeface="Open Sauce"/>
              </a:rPr>
              <a:t>Killswitch and v</a:t>
            </a:r>
            <a:r>
              <a:rPr lang="en-US" sz="2530">
                <a:solidFill>
                  <a:srgbClr val="191919"/>
                </a:solidFill>
                <a:latin typeface="Open Sauce"/>
              </a:rPr>
              <a:t>isual confirmation</a:t>
            </a:r>
          </a:p>
          <a:p>
            <a:pPr algn="ctr">
              <a:lnSpc>
                <a:spcPts val="379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434840" y="2667169"/>
            <a:ext cx="4950194" cy="495017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8" id="8"/>
          <p:cNvGrpSpPr/>
          <p:nvPr/>
        </p:nvGrpSpPr>
        <p:grpSpPr>
          <a:xfrm rot="0">
            <a:off x="7197737" y="4532216"/>
            <a:ext cx="42696" cy="2482460"/>
            <a:chOff x="0" y="0"/>
            <a:chExt cx="13374" cy="777626"/>
          </a:xfrm>
        </p:grpSpPr>
        <p:sp>
          <p:nvSpPr>
            <p:cNvPr name="Freeform 9" id="9"/>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0" id="10"/>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sp>
        <p:nvSpPr>
          <p:cNvPr name="TextBox 11" id="11"/>
          <p:cNvSpPr txBox="true"/>
          <p:nvPr/>
        </p:nvSpPr>
        <p:spPr>
          <a:xfrm rot="0">
            <a:off x="7488083" y="4632101"/>
            <a:ext cx="3374058" cy="495702"/>
          </a:xfrm>
          <a:prstGeom prst="rect">
            <a:avLst/>
          </a:prstGeom>
        </p:spPr>
        <p:txBody>
          <a:bodyPr anchor="t" rtlCol="false" tIns="0" lIns="0" bIns="0" rIns="0">
            <a:spAutoFit/>
          </a:bodyPr>
          <a:lstStyle/>
          <a:p>
            <a:pPr>
              <a:lnSpc>
                <a:spcPts val="4138"/>
              </a:lnSpc>
            </a:pPr>
            <a:r>
              <a:rPr lang="en-US" sz="2956">
                <a:solidFill>
                  <a:srgbClr val="FFFFFF"/>
                </a:solidFill>
                <a:latin typeface="Open Sauce Bold"/>
              </a:rPr>
              <a:t>Francisca Silva </a:t>
            </a:r>
          </a:p>
        </p:txBody>
      </p:sp>
      <p:sp>
        <p:nvSpPr>
          <p:cNvPr name="TextBox 12" id="12"/>
          <p:cNvSpPr txBox="true"/>
          <p:nvPr/>
        </p:nvSpPr>
        <p:spPr>
          <a:xfrm rot="0">
            <a:off x="6638680" y="2948548"/>
            <a:ext cx="4690387" cy="861414"/>
          </a:xfrm>
          <a:prstGeom prst="rect">
            <a:avLst/>
          </a:prstGeom>
        </p:spPr>
        <p:txBody>
          <a:bodyPr anchor="t" rtlCol="false" tIns="0" lIns="0" bIns="0" rIns="0">
            <a:spAutoFit/>
          </a:bodyPr>
          <a:lstStyle/>
          <a:p>
            <a:pPr algn="l" marL="0" indent="0" lvl="0">
              <a:lnSpc>
                <a:spcPts val="7116"/>
              </a:lnSpc>
              <a:spcBef>
                <a:spcPct val="0"/>
              </a:spcBef>
            </a:pPr>
            <a:r>
              <a:rPr lang="en-US" sz="5082" spc="477">
                <a:solidFill>
                  <a:srgbClr val="FFFFFF"/>
                </a:solidFill>
                <a:latin typeface="Open Sauce Bold"/>
              </a:rPr>
              <a:t>THANK YOU</a:t>
            </a:r>
          </a:p>
        </p:txBody>
      </p:sp>
      <p:sp>
        <p:nvSpPr>
          <p:cNvPr name="TextBox 13" id="13"/>
          <p:cNvSpPr txBox="true"/>
          <p:nvPr/>
        </p:nvSpPr>
        <p:spPr>
          <a:xfrm rot="0">
            <a:off x="6638680"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rPr>
              <a:t>For watching this presentation</a:t>
            </a:r>
          </a:p>
        </p:txBody>
      </p:sp>
      <p:grpSp>
        <p:nvGrpSpPr>
          <p:cNvPr name="Group 14" id="14"/>
          <p:cNvGrpSpPr/>
          <p:nvPr/>
        </p:nvGrpSpPr>
        <p:grpSpPr>
          <a:xfrm rot="0">
            <a:off x="15811589" y="8007246"/>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868494" y="-2100713"/>
            <a:ext cx="4201427" cy="42014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16067950" y="6633635"/>
            <a:ext cx="762083" cy="7620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3" id="23"/>
          <p:cNvGrpSpPr/>
          <p:nvPr/>
        </p:nvGrpSpPr>
        <p:grpSpPr>
          <a:xfrm rot="0">
            <a:off x="-575233" y="9258300"/>
            <a:ext cx="1614906" cy="161490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6" id="26"/>
          <p:cNvSpPr txBox="true"/>
          <p:nvPr/>
        </p:nvSpPr>
        <p:spPr>
          <a:xfrm rot="0">
            <a:off x="7488083" y="5385017"/>
            <a:ext cx="3374058" cy="495702"/>
          </a:xfrm>
          <a:prstGeom prst="rect">
            <a:avLst/>
          </a:prstGeom>
        </p:spPr>
        <p:txBody>
          <a:bodyPr anchor="t" rtlCol="false" tIns="0" lIns="0" bIns="0" rIns="0">
            <a:spAutoFit/>
          </a:bodyPr>
          <a:lstStyle/>
          <a:p>
            <a:pPr>
              <a:lnSpc>
                <a:spcPts val="4138"/>
              </a:lnSpc>
            </a:pPr>
            <a:r>
              <a:rPr lang="en-US" sz="2956">
                <a:solidFill>
                  <a:srgbClr val="FFFFFF"/>
                </a:solidFill>
                <a:latin typeface="Open Sauce Bold"/>
              </a:rPr>
              <a:t>Tuva Tholo</a:t>
            </a:r>
          </a:p>
        </p:txBody>
      </p:sp>
      <p:sp>
        <p:nvSpPr>
          <p:cNvPr name="TextBox 27" id="27"/>
          <p:cNvSpPr txBox="true"/>
          <p:nvPr/>
        </p:nvSpPr>
        <p:spPr>
          <a:xfrm rot="0">
            <a:off x="7488083" y="6137932"/>
            <a:ext cx="3374058" cy="495702"/>
          </a:xfrm>
          <a:prstGeom prst="rect">
            <a:avLst/>
          </a:prstGeom>
        </p:spPr>
        <p:txBody>
          <a:bodyPr anchor="t" rtlCol="false" tIns="0" lIns="0" bIns="0" rIns="0">
            <a:spAutoFit/>
          </a:bodyPr>
          <a:lstStyle/>
          <a:p>
            <a:pPr>
              <a:lnSpc>
                <a:spcPts val="4138"/>
              </a:lnSpc>
            </a:pPr>
            <a:r>
              <a:rPr lang="en-US" sz="2956">
                <a:solidFill>
                  <a:srgbClr val="FFFFFF"/>
                </a:solidFill>
                <a:latin typeface="Open Sauce Bold"/>
              </a:rPr>
              <a:t>Tilde Eine</a:t>
            </a:r>
          </a:p>
        </p:txBody>
      </p:sp>
      <p:grpSp>
        <p:nvGrpSpPr>
          <p:cNvPr name="Group 28" id="28"/>
          <p:cNvGrpSpPr/>
          <p:nvPr/>
        </p:nvGrpSpPr>
        <p:grpSpPr>
          <a:xfrm rot="0">
            <a:off x="1453859" y="2680192"/>
            <a:ext cx="4937171" cy="4937151"/>
            <a:chOff x="0" y="0"/>
            <a:chExt cx="6350000" cy="6349975"/>
          </a:xfrm>
        </p:grpSpPr>
        <p:sp>
          <p:nvSpPr>
            <p:cNvPr name="Freeform 29" id="2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7582" t="0" r="-17582" b="0"/>
              </a:stretch>
            </a:blip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Bold"/>
              </a:rPr>
              <a:t>Overview</a:t>
            </a:r>
          </a:p>
        </p:txBody>
      </p:sp>
      <p:sp>
        <p:nvSpPr>
          <p:cNvPr name="TextBox 9" id="9"/>
          <p:cNvSpPr txBox="true"/>
          <p:nvPr/>
        </p:nvSpPr>
        <p:spPr>
          <a:xfrm rot="0">
            <a:off x="1695141" y="3058008"/>
            <a:ext cx="5224262" cy="4012202"/>
          </a:xfrm>
          <a:prstGeom prst="rect">
            <a:avLst/>
          </a:prstGeom>
        </p:spPr>
        <p:txBody>
          <a:bodyPr anchor="t" rtlCol="false" tIns="0" lIns="0" bIns="0" rIns="0">
            <a:spAutoFit/>
          </a:bodyPr>
          <a:lstStyle/>
          <a:p>
            <a:pPr marL="694775" indent="-347387" lvl="1">
              <a:lnSpc>
                <a:spcPts val="5341"/>
              </a:lnSpc>
              <a:buFont typeface="Arial"/>
              <a:buChar char="•"/>
            </a:pPr>
            <a:r>
              <a:rPr lang="en-US" sz="3218">
                <a:solidFill>
                  <a:srgbClr val="191919"/>
                </a:solidFill>
                <a:latin typeface="Open Sauce"/>
              </a:rPr>
              <a:t>Project overview</a:t>
            </a:r>
          </a:p>
          <a:p>
            <a:pPr marL="694775" indent="-347387" lvl="1">
              <a:lnSpc>
                <a:spcPts val="5341"/>
              </a:lnSpc>
              <a:buFont typeface="Arial"/>
              <a:buChar char="•"/>
            </a:pPr>
            <a:r>
              <a:rPr lang="en-US" sz="3218">
                <a:solidFill>
                  <a:srgbClr val="191919"/>
                </a:solidFill>
                <a:latin typeface="Open Sauce"/>
              </a:rPr>
              <a:t>General architecture</a:t>
            </a:r>
          </a:p>
          <a:p>
            <a:pPr marL="694775" indent="-347387" lvl="1">
              <a:lnSpc>
                <a:spcPts val="5341"/>
              </a:lnSpc>
              <a:buFont typeface="Arial"/>
              <a:buChar char="•"/>
            </a:pPr>
            <a:r>
              <a:rPr lang="en-US" sz="3218">
                <a:solidFill>
                  <a:srgbClr val="191919"/>
                </a:solidFill>
                <a:latin typeface="Open Sauce"/>
              </a:rPr>
              <a:t>Live demonstration</a:t>
            </a:r>
          </a:p>
          <a:p>
            <a:pPr marL="694775" indent="-347387" lvl="1">
              <a:lnSpc>
                <a:spcPts val="5341"/>
              </a:lnSpc>
              <a:buFont typeface="Arial"/>
              <a:buChar char="•"/>
            </a:pPr>
            <a:r>
              <a:rPr lang="en-US" sz="3218">
                <a:solidFill>
                  <a:srgbClr val="191919"/>
                </a:solidFill>
                <a:latin typeface="Open Sauce"/>
              </a:rPr>
              <a:t>Communications</a:t>
            </a:r>
          </a:p>
          <a:p>
            <a:pPr marL="694775" indent="-347387" lvl="1">
              <a:lnSpc>
                <a:spcPts val="5341"/>
              </a:lnSpc>
              <a:buFont typeface="Arial"/>
              <a:buChar char="•"/>
            </a:pPr>
            <a:r>
              <a:rPr lang="en-US" sz="3218">
                <a:solidFill>
                  <a:srgbClr val="191919"/>
                </a:solidFill>
                <a:latin typeface="Open Sauce"/>
              </a:rPr>
              <a:t>Setup</a:t>
            </a:r>
          </a:p>
          <a:p>
            <a:pPr marL="694775" indent="-347387" lvl="1">
              <a:lnSpc>
                <a:spcPts val="5341"/>
              </a:lnSpc>
              <a:buFont typeface="Arial"/>
              <a:buChar char="•"/>
            </a:pPr>
            <a:r>
              <a:rPr lang="en-US" sz="3218">
                <a:solidFill>
                  <a:srgbClr val="191919"/>
                </a:solidFill>
                <a:latin typeface="Open Sauce"/>
              </a:rPr>
              <a:t>Conclusion</a:t>
            </a:r>
          </a:p>
        </p:txBody>
      </p:sp>
      <p:sp>
        <p:nvSpPr>
          <p:cNvPr name="TextBox 10" id="10"/>
          <p:cNvSpPr txBox="true"/>
          <p:nvPr/>
        </p:nvSpPr>
        <p:spPr>
          <a:xfrm rot="0">
            <a:off x="7554900" y="3058008"/>
            <a:ext cx="712352" cy="4688423"/>
          </a:xfrm>
          <a:prstGeom prst="rect">
            <a:avLst/>
          </a:prstGeom>
        </p:spPr>
        <p:txBody>
          <a:bodyPr anchor="t" rtlCol="false" tIns="0" lIns="0" bIns="0" rIns="0">
            <a:spAutoFit/>
          </a:bodyPr>
          <a:lstStyle/>
          <a:p>
            <a:pPr algn="r">
              <a:lnSpc>
                <a:spcPts val="5341"/>
              </a:lnSpc>
            </a:pPr>
            <a:r>
              <a:rPr lang="en-US" sz="3218">
                <a:solidFill>
                  <a:srgbClr val="191919"/>
                </a:solidFill>
                <a:latin typeface="Open Sauce Ultra-Bold"/>
              </a:rPr>
              <a:t>01</a:t>
            </a:r>
          </a:p>
          <a:p>
            <a:pPr algn="r">
              <a:lnSpc>
                <a:spcPts val="5341"/>
              </a:lnSpc>
            </a:pPr>
            <a:r>
              <a:rPr lang="en-US" sz="3218">
                <a:solidFill>
                  <a:srgbClr val="191919"/>
                </a:solidFill>
                <a:latin typeface="Open Sauce Ultra-Bold"/>
              </a:rPr>
              <a:t>02</a:t>
            </a:r>
          </a:p>
          <a:p>
            <a:pPr algn="r">
              <a:lnSpc>
                <a:spcPts val="5341"/>
              </a:lnSpc>
            </a:pPr>
            <a:r>
              <a:rPr lang="en-US" sz="3218">
                <a:solidFill>
                  <a:srgbClr val="191919"/>
                </a:solidFill>
                <a:latin typeface="Open Sauce Ultra-Bold"/>
              </a:rPr>
              <a:t>03</a:t>
            </a:r>
          </a:p>
          <a:p>
            <a:pPr algn="r">
              <a:lnSpc>
                <a:spcPts val="5341"/>
              </a:lnSpc>
            </a:pPr>
            <a:r>
              <a:rPr lang="en-US" sz="3218">
                <a:solidFill>
                  <a:srgbClr val="191919"/>
                </a:solidFill>
                <a:latin typeface="Open Sauce Ultra-Bold"/>
              </a:rPr>
              <a:t>04</a:t>
            </a:r>
          </a:p>
          <a:p>
            <a:pPr algn="r">
              <a:lnSpc>
                <a:spcPts val="5341"/>
              </a:lnSpc>
            </a:pPr>
            <a:r>
              <a:rPr lang="en-US" sz="3218">
                <a:solidFill>
                  <a:srgbClr val="191919"/>
                </a:solidFill>
                <a:latin typeface="Open Sauce Ultra-Bold"/>
              </a:rPr>
              <a:t>05</a:t>
            </a:r>
          </a:p>
          <a:p>
            <a:pPr algn="r">
              <a:lnSpc>
                <a:spcPts val="5341"/>
              </a:lnSpc>
            </a:pPr>
            <a:r>
              <a:rPr lang="en-US" sz="3218">
                <a:solidFill>
                  <a:srgbClr val="191919"/>
                </a:solidFill>
                <a:latin typeface="Open Sauce Ultra-Bold"/>
              </a:rPr>
              <a:t>06</a:t>
            </a:r>
          </a:p>
          <a:p>
            <a:pPr algn="r">
              <a:lnSpc>
                <a:spcPts val="5341"/>
              </a:lnSpc>
            </a:pPr>
          </a:p>
        </p:txBody>
      </p:sp>
      <p:grpSp>
        <p:nvGrpSpPr>
          <p:cNvPr name="Group 11" id="11"/>
          <p:cNvGrpSpPr/>
          <p:nvPr/>
        </p:nvGrpSpPr>
        <p:grpSpPr>
          <a:xfrm rot="0">
            <a:off x="-1390959" y="856782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206536" y="3314080"/>
            <a:ext cx="654889" cy="654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59471" y="3692493"/>
            <a:ext cx="6064231" cy="795104"/>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Project overview</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425372" y="4487597"/>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3">
              <a:alphaModFix amt="72000"/>
            </a:blip>
            <a:stretch>
              <a:fillRect l="0" t="0" r="0" b="-286352"/>
            </a:stretch>
          </a:blipFill>
        </p:spPr>
      </p:sp>
      <p:grpSp>
        <p:nvGrpSpPr>
          <p:cNvPr name="Group 13" id="13"/>
          <p:cNvGrpSpPr/>
          <p:nvPr/>
        </p:nvGrpSpPr>
        <p:grpSpPr>
          <a:xfrm rot="0">
            <a:off x="9318731" y="2468311"/>
            <a:ext cx="5334876" cy="2086085"/>
            <a:chOff x="0" y="0"/>
            <a:chExt cx="1234628" cy="482774"/>
          </a:xfrm>
        </p:grpSpPr>
        <p:sp>
          <p:nvSpPr>
            <p:cNvPr name="Freeform 14" id="1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704717" y="2921216"/>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10064731" y="2758138"/>
            <a:ext cx="4100514" cy="376096"/>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Oven system</a:t>
            </a:r>
          </a:p>
        </p:txBody>
      </p:sp>
      <p:sp>
        <p:nvSpPr>
          <p:cNvPr name="Freeform 20" id="20"/>
          <p:cNvSpPr/>
          <p:nvPr/>
        </p:nvSpPr>
        <p:spPr>
          <a:xfrm flipH="false" flipV="false" rot="-10800000">
            <a:off x="9425372" y="6983770"/>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3">
              <a:alphaModFix amt="72000"/>
            </a:blip>
            <a:stretch>
              <a:fillRect l="0" t="0" r="0" b="-286352"/>
            </a:stretch>
          </a:blipFill>
        </p:spPr>
      </p:sp>
      <p:grpSp>
        <p:nvGrpSpPr>
          <p:cNvPr name="Group 21" id="21"/>
          <p:cNvGrpSpPr/>
          <p:nvPr/>
        </p:nvGrpSpPr>
        <p:grpSpPr>
          <a:xfrm rot="0">
            <a:off x="9318731" y="4964483"/>
            <a:ext cx="5334876" cy="2086085"/>
            <a:chOff x="0" y="0"/>
            <a:chExt cx="1234628" cy="482774"/>
          </a:xfrm>
        </p:grpSpPr>
        <p:sp>
          <p:nvSpPr>
            <p:cNvPr name="Freeform 22" id="2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3" id="23"/>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8704717" y="5417389"/>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7" id="27"/>
          <p:cNvSpPr txBox="true"/>
          <p:nvPr/>
        </p:nvSpPr>
        <p:spPr>
          <a:xfrm rot="0">
            <a:off x="10064731" y="5254311"/>
            <a:ext cx="4100514" cy="376096"/>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Door system</a:t>
            </a:r>
          </a:p>
        </p:txBody>
      </p:sp>
      <p:grpSp>
        <p:nvGrpSpPr>
          <p:cNvPr name="Group 28" id="28"/>
          <p:cNvGrpSpPr/>
          <p:nvPr/>
        </p:nvGrpSpPr>
        <p:grpSpPr>
          <a:xfrm rot="0">
            <a:off x="8704717" y="8075487"/>
            <a:ext cx="1228028" cy="1226514"/>
            <a:chOff x="0" y="0"/>
            <a:chExt cx="323431" cy="323032"/>
          </a:xfrm>
        </p:grpSpPr>
        <p:sp>
          <p:nvSpPr>
            <p:cNvPr name="Freeform 29" id="2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0" id="3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31" id="31"/>
          <p:cNvGrpSpPr/>
          <p:nvPr/>
        </p:nvGrpSpPr>
        <p:grpSpPr>
          <a:xfrm rot="0">
            <a:off x="4809335" y="8388753"/>
            <a:ext cx="1183417" cy="118341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4" id="34"/>
          <p:cNvSpPr/>
          <p:nvPr/>
        </p:nvSpPr>
        <p:spPr>
          <a:xfrm flipH="false" flipV="false" rot="0">
            <a:off x="8897890" y="3171019"/>
            <a:ext cx="841683" cy="726908"/>
          </a:xfrm>
          <a:custGeom>
            <a:avLst/>
            <a:gdLst/>
            <a:ahLst/>
            <a:cxnLst/>
            <a:rect r="r" b="b" t="t" l="l"/>
            <a:pathLst>
              <a:path h="726908" w="841683">
                <a:moveTo>
                  <a:pt x="0" y="0"/>
                </a:moveTo>
                <a:lnTo>
                  <a:pt x="841683" y="0"/>
                </a:lnTo>
                <a:lnTo>
                  <a:pt x="841683" y="726908"/>
                </a:lnTo>
                <a:lnTo>
                  <a:pt x="0" y="726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8897890" y="5748155"/>
            <a:ext cx="841683" cy="726908"/>
          </a:xfrm>
          <a:custGeom>
            <a:avLst/>
            <a:gdLst/>
            <a:ahLst/>
            <a:cxnLst/>
            <a:rect r="r" b="b" t="t" l="l"/>
            <a:pathLst>
              <a:path h="726908" w="841683">
                <a:moveTo>
                  <a:pt x="0" y="0"/>
                </a:moveTo>
                <a:lnTo>
                  <a:pt x="841683" y="0"/>
                </a:lnTo>
                <a:lnTo>
                  <a:pt x="841683" y="726907"/>
                </a:lnTo>
                <a:lnTo>
                  <a:pt x="0" y="726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Freeform 5" id="5"/>
          <p:cNvSpPr/>
          <p:nvPr/>
        </p:nvSpPr>
        <p:spPr>
          <a:xfrm flipH="false" flipV="false" rot="0">
            <a:off x="6758609" y="2000992"/>
            <a:ext cx="10500691" cy="7159562"/>
          </a:xfrm>
          <a:custGeom>
            <a:avLst/>
            <a:gdLst/>
            <a:ahLst/>
            <a:cxnLst/>
            <a:rect r="r" b="b" t="t" l="l"/>
            <a:pathLst>
              <a:path h="7159562" w="10500691">
                <a:moveTo>
                  <a:pt x="0" y="0"/>
                </a:moveTo>
                <a:lnTo>
                  <a:pt x="10500691" y="0"/>
                </a:lnTo>
                <a:lnTo>
                  <a:pt x="10500691" y="7159562"/>
                </a:lnTo>
                <a:lnTo>
                  <a:pt x="0" y="7159562"/>
                </a:lnTo>
                <a:lnTo>
                  <a:pt x="0" y="0"/>
                </a:lnTo>
                <a:close/>
              </a:path>
            </a:pathLst>
          </a:custGeom>
          <a:blipFill>
            <a:blip r:embed="rId3"/>
            <a:stretch>
              <a:fillRect l="0" t="0" r="0" b="0"/>
            </a:stretch>
          </a:blipFill>
        </p:spPr>
      </p:sp>
      <p:sp>
        <p:nvSpPr>
          <p:cNvPr name="TextBox 6" id="6"/>
          <p:cNvSpPr txBox="true"/>
          <p:nvPr/>
        </p:nvSpPr>
        <p:spPr>
          <a:xfrm rot="0">
            <a:off x="1440437" y="1205889"/>
            <a:ext cx="6122264" cy="795104"/>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General architecture</a:t>
            </a:r>
          </a:p>
        </p:txBody>
      </p:sp>
      <p:sp>
        <p:nvSpPr>
          <p:cNvPr name="TextBox 7" id="7"/>
          <p:cNvSpPr txBox="true"/>
          <p:nvPr/>
        </p:nvSpPr>
        <p:spPr>
          <a:xfrm rot="0">
            <a:off x="1440437" y="2176531"/>
            <a:ext cx="4276000" cy="485979"/>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Oven monitor</a:t>
            </a:r>
          </a:p>
        </p:txBody>
      </p:sp>
      <p:sp>
        <p:nvSpPr>
          <p:cNvPr name="TextBox 8" id="8"/>
          <p:cNvSpPr txBox="true"/>
          <p:nvPr/>
        </p:nvSpPr>
        <p:spPr>
          <a:xfrm rot="0">
            <a:off x="1440437" y="2726123"/>
            <a:ext cx="6609283" cy="2099925"/>
          </a:xfrm>
          <a:prstGeom prst="rect">
            <a:avLst/>
          </a:prstGeom>
        </p:spPr>
        <p:txBody>
          <a:bodyPr anchor="t" rtlCol="false" tIns="0" lIns="0" bIns="0" rIns="0">
            <a:spAutoFit/>
          </a:bodyPr>
          <a:lstStyle/>
          <a:p>
            <a:pPr marL="403046" indent="-201523" lvl="1">
              <a:lnSpc>
                <a:spcPts val="2800"/>
              </a:lnSpc>
              <a:buFont typeface="Arial"/>
              <a:buChar char="•"/>
            </a:pPr>
            <a:r>
              <a:rPr lang="en-US" sz="1866">
                <a:solidFill>
                  <a:srgbClr val="343432"/>
                </a:solidFill>
                <a:latin typeface="Open Sauce"/>
              </a:rPr>
              <a:t>RPi4</a:t>
            </a:r>
          </a:p>
          <a:p>
            <a:pPr marL="403046" indent="-201523" lvl="1">
              <a:lnSpc>
                <a:spcPts val="2800"/>
              </a:lnSpc>
              <a:buFont typeface="Arial"/>
              <a:buChar char="•"/>
            </a:pPr>
            <a:r>
              <a:rPr lang="en-US" sz="1866">
                <a:solidFill>
                  <a:srgbClr val="343432"/>
                </a:solidFill>
                <a:latin typeface="Open Sauce"/>
              </a:rPr>
              <a:t>Arduino</a:t>
            </a:r>
          </a:p>
          <a:p>
            <a:pPr marL="403046" indent="-201523" lvl="1">
              <a:lnSpc>
                <a:spcPts val="2800"/>
              </a:lnSpc>
              <a:buFont typeface="Arial"/>
              <a:buChar char="•"/>
            </a:pPr>
            <a:r>
              <a:rPr lang="en-US" sz="1866">
                <a:solidFill>
                  <a:srgbClr val="343432"/>
                </a:solidFill>
                <a:latin typeface="Open Sauce"/>
              </a:rPr>
              <a:t>Temperature sensor</a:t>
            </a:r>
          </a:p>
          <a:p>
            <a:pPr marL="403046" indent="-201523" lvl="1">
              <a:lnSpc>
                <a:spcPts val="2800"/>
              </a:lnSpc>
              <a:buFont typeface="Arial"/>
              <a:buChar char="•"/>
            </a:pPr>
            <a:r>
              <a:rPr lang="en-US" sz="1866">
                <a:solidFill>
                  <a:srgbClr val="343432"/>
                </a:solidFill>
                <a:latin typeface="Open Sauce"/>
              </a:rPr>
              <a:t>Buzzer</a:t>
            </a:r>
          </a:p>
          <a:p>
            <a:pPr marL="403046" indent="-201523" lvl="1">
              <a:lnSpc>
                <a:spcPts val="2800"/>
              </a:lnSpc>
              <a:buFont typeface="Arial"/>
              <a:buChar char="•"/>
            </a:pPr>
            <a:r>
              <a:rPr lang="en-US" sz="1866">
                <a:solidFill>
                  <a:srgbClr val="343432"/>
                </a:solidFill>
                <a:latin typeface="Open Sauce"/>
              </a:rPr>
              <a:t>Killswitch</a:t>
            </a:r>
          </a:p>
          <a:p>
            <a:pPr>
              <a:lnSpc>
                <a:spcPts val="2800"/>
              </a:lnSpc>
            </a:pPr>
            <a:r>
              <a:rPr lang="en-US" sz="1866">
                <a:solidFill>
                  <a:srgbClr val="343432"/>
                </a:solidFill>
                <a:latin typeface="Open Sauce"/>
              </a:rPr>
              <a:t>(Camera)</a:t>
            </a:r>
          </a:p>
        </p:txBody>
      </p:sp>
      <p:sp>
        <p:nvSpPr>
          <p:cNvPr name="TextBox 9" id="9"/>
          <p:cNvSpPr txBox="true"/>
          <p:nvPr/>
        </p:nvSpPr>
        <p:spPr>
          <a:xfrm rot="0">
            <a:off x="1440437" y="4988158"/>
            <a:ext cx="4493466" cy="485979"/>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Door monitor</a:t>
            </a:r>
          </a:p>
        </p:txBody>
      </p:sp>
      <p:sp>
        <p:nvSpPr>
          <p:cNvPr name="TextBox 10" id="10"/>
          <p:cNvSpPr txBox="true"/>
          <p:nvPr/>
        </p:nvSpPr>
        <p:spPr>
          <a:xfrm rot="0">
            <a:off x="1440437" y="5416987"/>
            <a:ext cx="6609283" cy="690658"/>
          </a:xfrm>
          <a:prstGeom prst="rect">
            <a:avLst/>
          </a:prstGeom>
        </p:spPr>
        <p:txBody>
          <a:bodyPr anchor="t" rtlCol="false" tIns="0" lIns="0" bIns="0" rIns="0">
            <a:spAutoFit/>
          </a:bodyPr>
          <a:lstStyle/>
          <a:p>
            <a:pPr marL="403046" indent="-201523" lvl="1">
              <a:lnSpc>
                <a:spcPts val="2800"/>
              </a:lnSpc>
              <a:buFont typeface="Arial"/>
              <a:buChar char="•"/>
            </a:pPr>
            <a:r>
              <a:rPr lang="en-US" sz="1866">
                <a:solidFill>
                  <a:srgbClr val="343432"/>
                </a:solidFill>
                <a:latin typeface="Open Sauce"/>
              </a:rPr>
              <a:t>RPi zero</a:t>
            </a:r>
          </a:p>
          <a:p>
            <a:pPr marL="403046" indent="-201523" lvl="1">
              <a:lnSpc>
                <a:spcPts val="2800"/>
              </a:lnSpc>
              <a:buFont typeface="Arial"/>
              <a:buChar char="•"/>
            </a:pPr>
            <a:r>
              <a:rPr lang="en-US" sz="1866">
                <a:solidFill>
                  <a:srgbClr val="343432"/>
                </a:solidFill>
                <a:latin typeface="Open Sauce"/>
              </a:rPr>
              <a:t>Door circuit</a:t>
            </a:r>
          </a:p>
        </p:txBody>
      </p:sp>
      <p:sp>
        <p:nvSpPr>
          <p:cNvPr name="TextBox 11" id="11"/>
          <p:cNvSpPr txBox="true"/>
          <p:nvPr/>
        </p:nvSpPr>
        <p:spPr>
          <a:xfrm rot="0">
            <a:off x="1440437" y="6457691"/>
            <a:ext cx="4276000" cy="485979"/>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Dashboard</a:t>
            </a:r>
          </a:p>
        </p:txBody>
      </p:sp>
      <p:sp>
        <p:nvSpPr>
          <p:cNvPr name="TextBox 12" id="12"/>
          <p:cNvSpPr txBox="true"/>
          <p:nvPr/>
        </p:nvSpPr>
        <p:spPr>
          <a:xfrm rot="0">
            <a:off x="1440437" y="7010345"/>
            <a:ext cx="6609283" cy="1042974"/>
          </a:xfrm>
          <a:prstGeom prst="rect">
            <a:avLst/>
          </a:prstGeom>
        </p:spPr>
        <p:txBody>
          <a:bodyPr anchor="t" rtlCol="false" tIns="0" lIns="0" bIns="0" rIns="0">
            <a:spAutoFit/>
          </a:bodyPr>
          <a:lstStyle/>
          <a:p>
            <a:pPr marL="403046" indent="-201523" lvl="1">
              <a:lnSpc>
                <a:spcPts val="2800"/>
              </a:lnSpc>
              <a:buFont typeface="Arial"/>
              <a:buChar char="•"/>
            </a:pPr>
            <a:r>
              <a:rPr lang="en-US" sz="1866">
                <a:solidFill>
                  <a:srgbClr val="343432"/>
                </a:solidFill>
                <a:latin typeface="Open Sauce"/>
              </a:rPr>
              <a:t>React.js</a:t>
            </a:r>
          </a:p>
          <a:p>
            <a:pPr marL="403046" indent="-201523" lvl="1">
              <a:lnSpc>
                <a:spcPts val="2800"/>
              </a:lnSpc>
              <a:buFont typeface="Arial"/>
              <a:buChar char="•"/>
            </a:pPr>
            <a:r>
              <a:rPr lang="en-US" sz="1866">
                <a:solidFill>
                  <a:srgbClr val="343432"/>
                </a:solidFill>
                <a:latin typeface="Open Sauce"/>
              </a:rPr>
              <a:t>Tailwindcss</a:t>
            </a:r>
          </a:p>
          <a:p>
            <a:pPr marL="403046" indent="-201523" lvl="1">
              <a:lnSpc>
                <a:spcPts val="2800"/>
              </a:lnSpc>
              <a:buFont typeface="Arial"/>
              <a:buChar char="•"/>
            </a:pPr>
            <a:r>
              <a:rPr lang="en-US" sz="1866">
                <a:solidFill>
                  <a:srgbClr val="343432"/>
                </a:solidFill>
                <a:latin typeface="Open Sauce"/>
              </a:rPr>
              <a:t>HTTP, Flask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57435" y="3489495"/>
            <a:ext cx="78988" cy="3562352"/>
            <a:chOff x="0" y="0"/>
            <a:chExt cx="20803" cy="938233"/>
          </a:xfrm>
        </p:grpSpPr>
        <p:sp>
          <p:nvSpPr>
            <p:cNvPr name="Freeform 7" id="7"/>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8" id="8"/>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1387521" y="3119890"/>
            <a:ext cx="12285437" cy="4072964"/>
          </a:xfrm>
          <a:prstGeom prst="rect">
            <a:avLst/>
          </a:prstGeom>
        </p:spPr>
        <p:txBody>
          <a:bodyPr anchor="t" rtlCol="false" tIns="0" lIns="0" bIns="0" rIns="0">
            <a:spAutoFit/>
          </a:bodyPr>
          <a:lstStyle/>
          <a:p>
            <a:pPr>
              <a:lnSpc>
                <a:spcPts val="16306"/>
              </a:lnSpc>
            </a:pPr>
            <a:r>
              <a:rPr lang="en-US" sz="11647" spc="-232">
                <a:solidFill>
                  <a:srgbClr val="191919"/>
                </a:solidFill>
                <a:latin typeface="Open Sauce Heavy"/>
              </a:rPr>
              <a:t>Live demonstration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14876033" y="275398"/>
            <a:ext cx="3128394" cy="2330008"/>
            <a:chOff x="0" y="0"/>
            <a:chExt cx="2041606" cy="1520575"/>
          </a:xfrm>
        </p:grpSpPr>
        <p:sp>
          <p:nvSpPr>
            <p:cNvPr name="Freeform 3" id="3"/>
            <p:cNvSpPr/>
            <p:nvPr/>
          </p:nvSpPr>
          <p:spPr>
            <a:xfrm flipH="false" flipV="false" rot="0">
              <a:off x="0" y="0"/>
              <a:ext cx="2041606" cy="1520575"/>
            </a:xfrm>
            <a:custGeom>
              <a:avLst/>
              <a:gdLst/>
              <a:ahLst/>
              <a:cxnLst/>
              <a:rect r="r" b="b" t="t" l="l"/>
              <a:pathLst>
                <a:path h="1520575" w="2041606">
                  <a:moveTo>
                    <a:pt x="79191" y="0"/>
                  </a:moveTo>
                  <a:lnTo>
                    <a:pt x="1962415" y="0"/>
                  </a:lnTo>
                  <a:cubicBezTo>
                    <a:pt x="2006151" y="0"/>
                    <a:pt x="2041606" y="35455"/>
                    <a:pt x="2041606" y="79191"/>
                  </a:cubicBezTo>
                  <a:lnTo>
                    <a:pt x="2041606" y="1441384"/>
                  </a:lnTo>
                  <a:cubicBezTo>
                    <a:pt x="2041606" y="1462387"/>
                    <a:pt x="2033263" y="1482530"/>
                    <a:pt x="2018411" y="1497381"/>
                  </a:cubicBezTo>
                  <a:cubicBezTo>
                    <a:pt x="2003560" y="1512232"/>
                    <a:pt x="1983418" y="1520575"/>
                    <a:pt x="1962415" y="1520575"/>
                  </a:cubicBezTo>
                  <a:lnTo>
                    <a:pt x="79191" y="1520575"/>
                  </a:lnTo>
                  <a:cubicBezTo>
                    <a:pt x="35455" y="1520575"/>
                    <a:pt x="0" y="1485120"/>
                    <a:pt x="0" y="1441384"/>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155867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15367040" y="356100"/>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l="0" t="-114545" r="0" b="0"/>
            </a:stretch>
          </a:blipFill>
          <a:ln cap="sq">
            <a:noFill/>
            <a:prstDash val="solid"/>
            <a:miter/>
          </a:ln>
        </p:spPr>
      </p:sp>
      <p:sp>
        <p:nvSpPr>
          <p:cNvPr name="Freeform 6" id="6"/>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2095642" y="1500837"/>
            <a:ext cx="7362789" cy="866038"/>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Communication</a:t>
            </a:r>
          </a:p>
        </p:txBody>
      </p:sp>
      <p:sp>
        <p:nvSpPr>
          <p:cNvPr name="TextBox 8" id="8"/>
          <p:cNvSpPr txBox="true"/>
          <p:nvPr/>
        </p:nvSpPr>
        <p:spPr>
          <a:xfrm rot="0">
            <a:off x="15949101" y="428209"/>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01</a:t>
            </a:r>
          </a:p>
        </p:txBody>
      </p:sp>
      <p:sp>
        <p:nvSpPr>
          <p:cNvPr name="TextBox 9" id="9"/>
          <p:cNvSpPr txBox="true"/>
          <p:nvPr/>
        </p:nvSpPr>
        <p:spPr>
          <a:xfrm rot="0">
            <a:off x="15390566" y="1557987"/>
            <a:ext cx="2099327" cy="519128"/>
          </a:xfrm>
          <a:prstGeom prst="rect">
            <a:avLst/>
          </a:prstGeom>
        </p:spPr>
        <p:txBody>
          <a:bodyPr anchor="t" rtlCol="false" tIns="0" lIns="0" bIns="0" rIns="0">
            <a:spAutoFit/>
          </a:bodyPr>
          <a:lstStyle/>
          <a:p>
            <a:pPr algn="ctr" marL="0" indent="0" lvl="0">
              <a:lnSpc>
                <a:spcPts val="4198"/>
              </a:lnSpc>
              <a:spcBef>
                <a:spcPct val="0"/>
              </a:spcBef>
            </a:pPr>
            <a:r>
              <a:rPr lang="en-US" sz="3279">
                <a:solidFill>
                  <a:srgbClr val="343432"/>
                </a:solidFill>
                <a:latin typeface="Open Sauce Bold"/>
              </a:rPr>
              <a:t>Oven</a:t>
            </a:r>
          </a:p>
        </p:txBody>
      </p:sp>
      <p:sp>
        <p:nvSpPr>
          <p:cNvPr name="TextBox 10" id="10"/>
          <p:cNvSpPr txBox="true"/>
          <p:nvPr/>
        </p:nvSpPr>
        <p:spPr>
          <a:xfrm rot="0">
            <a:off x="2095642" y="2401782"/>
            <a:ext cx="10658931" cy="381236"/>
          </a:xfrm>
          <a:prstGeom prst="rect">
            <a:avLst/>
          </a:prstGeom>
        </p:spPr>
        <p:txBody>
          <a:bodyPr anchor="t" rtlCol="false" tIns="0" lIns="0" bIns="0" rIns="0">
            <a:spAutoFit/>
          </a:bodyPr>
          <a:lstStyle/>
          <a:p>
            <a:pPr marL="0" indent="0" lvl="0">
              <a:lnSpc>
                <a:spcPts val="3301"/>
              </a:lnSpc>
            </a:pPr>
            <a:r>
              <a:rPr lang="en-US" sz="2200">
                <a:solidFill>
                  <a:srgbClr val="343432"/>
                </a:solidFill>
                <a:latin typeface="Open Sauce"/>
              </a:rPr>
              <a:t>More in-detail description of how communications work</a:t>
            </a:r>
          </a:p>
        </p:txBody>
      </p:sp>
      <p:sp>
        <p:nvSpPr>
          <p:cNvPr name="Freeform 11" id="11"/>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2" id="12"/>
          <p:cNvGrpSpPr/>
          <p:nvPr/>
        </p:nvGrpSpPr>
        <p:grpSpPr>
          <a:xfrm rot="-10800000">
            <a:off x="14876033" y="2783018"/>
            <a:ext cx="3128394" cy="2330008"/>
            <a:chOff x="0" y="0"/>
            <a:chExt cx="2041606" cy="1520575"/>
          </a:xfrm>
        </p:grpSpPr>
        <p:sp>
          <p:nvSpPr>
            <p:cNvPr name="Freeform 13" id="13"/>
            <p:cNvSpPr/>
            <p:nvPr/>
          </p:nvSpPr>
          <p:spPr>
            <a:xfrm flipH="false" flipV="false" rot="0">
              <a:off x="0" y="0"/>
              <a:ext cx="2041606" cy="1520575"/>
            </a:xfrm>
            <a:custGeom>
              <a:avLst/>
              <a:gdLst/>
              <a:ahLst/>
              <a:cxnLst/>
              <a:rect r="r" b="b" t="t" l="l"/>
              <a:pathLst>
                <a:path h="1520575" w="2041606">
                  <a:moveTo>
                    <a:pt x="79191" y="0"/>
                  </a:moveTo>
                  <a:lnTo>
                    <a:pt x="1962415" y="0"/>
                  </a:lnTo>
                  <a:cubicBezTo>
                    <a:pt x="2006151" y="0"/>
                    <a:pt x="2041606" y="35455"/>
                    <a:pt x="2041606" y="79191"/>
                  </a:cubicBezTo>
                  <a:lnTo>
                    <a:pt x="2041606" y="1441384"/>
                  </a:lnTo>
                  <a:cubicBezTo>
                    <a:pt x="2041606" y="1462387"/>
                    <a:pt x="2033263" y="1482530"/>
                    <a:pt x="2018411" y="1497381"/>
                  </a:cubicBezTo>
                  <a:cubicBezTo>
                    <a:pt x="2003560" y="1512232"/>
                    <a:pt x="1983418" y="1520575"/>
                    <a:pt x="1962415" y="1520575"/>
                  </a:cubicBezTo>
                  <a:lnTo>
                    <a:pt x="79191" y="1520575"/>
                  </a:lnTo>
                  <a:cubicBezTo>
                    <a:pt x="35455" y="1520575"/>
                    <a:pt x="0" y="1485120"/>
                    <a:pt x="0" y="1441384"/>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4" id="14"/>
            <p:cNvSpPr txBox="true"/>
            <p:nvPr/>
          </p:nvSpPr>
          <p:spPr>
            <a:xfrm>
              <a:off x="0" y="-38100"/>
              <a:ext cx="2041606" cy="155867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0">
            <a:off x="15367040" y="2863720"/>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l="0" t="-114545" r="0" b="0"/>
            </a:stretch>
          </a:blipFill>
          <a:ln cap="sq">
            <a:noFill/>
            <a:prstDash val="solid"/>
            <a:miter/>
          </a:ln>
        </p:spPr>
      </p:sp>
      <p:sp>
        <p:nvSpPr>
          <p:cNvPr name="TextBox 16" id="16"/>
          <p:cNvSpPr txBox="true"/>
          <p:nvPr/>
        </p:nvSpPr>
        <p:spPr>
          <a:xfrm rot="0">
            <a:off x="15949101" y="2935829"/>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02</a:t>
            </a:r>
          </a:p>
        </p:txBody>
      </p:sp>
      <p:sp>
        <p:nvSpPr>
          <p:cNvPr name="TextBox 17" id="17"/>
          <p:cNvSpPr txBox="true"/>
          <p:nvPr/>
        </p:nvSpPr>
        <p:spPr>
          <a:xfrm rot="0">
            <a:off x="15390566" y="4065606"/>
            <a:ext cx="2099327" cy="519128"/>
          </a:xfrm>
          <a:prstGeom prst="rect">
            <a:avLst/>
          </a:prstGeom>
        </p:spPr>
        <p:txBody>
          <a:bodyPr anchor="t" rtlCol="false" tIns="0" lIns="0" bIns="0" rIns="0">
            <a:spAutoFit/>
          </a:bodyPr>
          <a:lstStyle/>
          <a:p>
            <a:pPr algn="ctr" marL="0" indent="0" lvl="0">
              <a:lnSpc>
                <a:spcPts val="4198"/>
              </a:lnSpc>
              <a:spcBef>
                <a:spcPct val="0"/>
              </a:spcBef>
            </a:pPr>
            <a:r>
              <a:rPr lang="en-US" sz="3279">
                <a:solidFill>
                  <a:srgbClr val="343432"/>
                </a:solidFill>
                <a:latin typeface="Open Sauce Bold"/>
              </a:rPr>
              <a:t>Door</a:t>
            </a:r>
          </a:p>
        </p:txBody>
      </p:sp>
      <p:grpSp>
        <p:nvGrpSpPr>
          <p:cNvPr name="Group 18" id="18"/>
          <p:cNvGrpSpPr/>
          <p:nvPr/>
        </p:nvGrpSpPr>
        <p:grpSpPr>
          <a:xfrm rot="-10800000">
            <a:off x="14876033" y="5262997"/>
            <a:ext cx="3128394" cy="2330008"/>
            <a:chOff x="0" y="0"/>
            <a:chExt cx="2041606" cy="1520575"/>
          </a:xfrm>
        </p:grpSpPr>
        <p:sp>
          <p:nvSpPr>
            <p:cNvPr name="Freeform 19" id="19"/>
            <p:cNvSpPr/>
            <p:nvPr/>
          </p:nvSpPr>
          <p:spPr>
            <a:xfrm flipH="false" flipV="false" rot="0">
              <a:off x="0" y="0"/>
              <a:ext cx="2041606" cy="1520575"/>
            </a:xfrm>
            <a:custGeom>
              <a:avLst/>
              <a:gdLst/>
              <a:ahLst/>
              <a:cxnLst/>
              <a:rect r="r" b="b" t="t" l="l"/>
              <a:pathLst>
                <a:path h="1520575" w="2041606">
                  <a:moveTo>
                    <a:pt x="79191" y="0"/>
                  </a:moveTo>
                  <a:lnTo>
                    <a:pt x="1962415" y="0"/>
                  </a:lnTo>
                  <a:cubicBezTo>
                    <a:pt x="2006151" y="0"/>
                    <a:pt x="2041606" y="35455"/>
                    <a:pt x="2041606" y="79191"/>
                  </a:cubicBezTo>
                  <a:lnTo>
                    <a:pt x="2041606" y="1441384"/>
                  </a:lnTo>
                  <a:cubicBezTo>
                    <a:pt x="2041606" y="1462387"/>
                    <a:pt x="2033263" y="1482530"/>
                    <a:pt x="2018411" y="1497381"/>
                  </a:cubicBezTo>
                  <a:cubicBezTo>
                    <a:pt x="2003560" y="1512232"/>
                    <a:pt x="1983418" y="1520575"/>
                    <a:pt x="1962415" y="1520575"/>
                  </a:cubicBezTo>
                  <a:lnTo>
                    <a:pt x="79191" y="1520575"/>
                  </a:lnTo>
                  <a:cubicBezTo>
                    <a:pt x="35455" y="1520575"/>
                    <a:pt x="0" y="1485120"/>
                    <a:pt x="0" y="1441384"/>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20" id="20"/>
            <p:cNvSpPr txBox="true"/>
            <p:nvPr/>
          </p:nvSpPr>
          <p:spPr>
            <a:xfrm>
              <a:off x="0" y="-38100"/>
              <a:ext cx="2041606" cy="155867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1" id="21"/>
          <p:cNvSpPr/>
          <p:nvPr/>
        </p:nvSpPr>
        <p:spPr>
          <a:xfrm flipH="false" flipV="false" rot="0">
            <a:off x="15367040" y="5343699"/>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3">
              <a:extLst>
                <a:ext uri="{96DAC541-7B7A-43D3-8B79-37D633B846F1}">
                  <asvg:svgBlip xmlns:asvg="http://schemas.microsoft.com/office/drawing/2016/SVG/main" r:embed="rId4"/>
                </a:ext>
              </a:extLst>
            </a:blip>
            <a:stretch>
              <a:fillRect l="0" t="-114545" r="0" b="0"/>
            </a:stretch>
          </a:blipFill>
          <a:ln cap="sq">
            <a:noFill/>
            <a:prstDash val="solid"/>
            <a:miter/>
          </a:ln>
        </p:spPr>
      </p:sp>
      <p:sp>
        <p:nvSpPr>
          <p:cNvPr name="TextBox 22" id="22"/>
          <p:cNvSpPr txBox="true"/>
          <p:nvPr/>
        </p:nvSpPr>
        <p:spPr>
          <a:xfrm rot="0">
            <a:off x="15949101" y="5415808"/>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03</a:t>
            </a:r>
          </a:p>
        </p:txBody>
      </p:sp>
      <p:sp>
        <p:nvSpPr>
          <p:cNvPr name="TextBox 23" id="23"/>
          <p:cNvSpPr txBox="true"/>
          <p:nvPr/>
        </p:nvSpPr>
        <p:spPr>
          <a:xfrm rot="0">
            <a:off x="15390566" y="6545586"/>
            <a:ext cx="2099327" cy="519128"/>
          </a:xfrm>
          <a:prstGeom prst="rect">
            <a:avLst/>
          </a:prstGeom>
        </p:spPr>
        <p:txBody>
          <a:bodyPr anchor="t" rtlCol="false" tIns="0" lIns="0" bIns="0" rIns="0">
            <a:spAutoFit/>
          </a:bodyPr>
          <a:lstStyle/>
          <a:p>
            <a:pPr algn="ctr" marL="0" indent="0" lvl="0">
              <a:lnSpc>
                <a:spcPts val="4198"/>
              </a:lnSpc>
              <a:spcBef>
                <a:spcPct val="0"/>
              </a:spcBef>
            </a:pPr>
            <a:r>
              <a:rPr lang="en-US" sz="3279">
                <a:solidFill>
                  <a:srgbClr val="343432"/>
                </a:solidFill>
                <a:latin typeface="Open Sauce Bold"/>
              </a:rPr>
              <a:t>Modal</a:t>
            </a:r>
          </a:p>
        </p:txBody>
      </p:sp>
      <p:grpSp>
        <p:nvGrpSpPr>
          <p:cNvPr name="Group 24" id="24"/>
          <p:cNvGrpSpPr/>
          <p:nvPr/>
        </p:nvGrpSpPr>
        <p:grpSpPr>
          <a:xfrm rot="-10800000">
            <a:off x="14876033" y="7742977"/>
            <a:ext cx="3128394" cy="2330008"/>
            <a:chOff x="0" y="0"/>
            <a:chExt cx="2041606" cy="1520575"/>
          </a:xfrm>
        </p:grpSpPr>
        <p:sp>
          <p:nvSpPr>
            <p:cNvPr name="Freeform 25" id="25"/>
            <p:cNvSpPr/>
            <p:nvPr/>
          </p:nvSpPr>
          <p:spPr>
            <a:xfrm flipH="false" flipV="false" rot="0">
              <a:off x="0" y="0"/>
              <a:ext cx="2041606" cy="1520575"/>
            </a:xfrm>
            <a:custGeom>
              <a:avLst/>
              <a:gdLst/>
              <a:ahLst/>
              <a:cxnLst/>
              <a:rect r="r" b="b" t="t" l="l"/>
              <a:pathLst>
                <a:path h="1520575" w="2041606">
                  <a:moveTo>
                    <a:pt x="79191" y="0"/>
                  </a:moveTo>
                  <a:lnTo>
                    <a:pt x="1962415" y="0"/>
                  </a:lnTo>
                  <a:cubicBezTo>
                    <a:pt x="2006151" y="0"/>
                    <a:pt x="2041606" y="35455"/>
                    <a:pt x="2041606" y="79191"/>
                  </a:cubicBezTo>
                  <a:lnTo>
                    <a:pt x="2041606" y="1441384"/>
                  </a:lnTo>
                  <a:cubicBezTo>
                    <a:pt x="2041606" y="1462387"/>
                    <a:pt x="2033263" y="1482530"/>
                    <a:pt x="2018411" y="1497381"/>
                  </a:cubicBezTo>
                  <a:cubicBezTo>
                    <a:pt x="2003560" y="1512232"/>
                    <a:pt x="1983418" y="1520575"/>
                    <a:pt x="1962415" y="1520575"/>
                  </a:cubicBezTo>
                  <a:lnTo>
                    <a:pt x="79191" y="1520575"/>
                  </a:lnTo>
                  <a:cubicBezTo>
                    <a:pt x="35455" y="1520575"/>
                    <a:pt x="0" y="1485120"/>
                    <a:pt x="0" y="1441384"/>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26" id="26"/>
            <p:cNvSpPr txBox="true"/>
            <p:nvPr/>
          </p:nvSpPr>
          <p:spPr>
            <a:xfrm>
              <a:off x="0" y="-38100"/>
              <a:ext cx="2041606" cy="155867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7" id="27"/>
          <p:cNvSpPr/>
          <p:nvPr/>
        </p:nvSpPr>
        <p:spPr>
          <a:xfrm flipH="false" flipV="false" rot="0">
            <a:off x="15367040" y="7823679"/>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l="0" t="-114545" r="0" b="0"/>
            </a:stretch>
          </a:blipFill>
          <a:ln cap="sq">
            <a:noFill/>
            <a:prstDash val="solid"/>
            <a:miter/>
          </a:ln>
        </p:spPr>
      </p:sp>
      <p:sp>
        <p:nvSpPr>
          <p:cNvPr name="TextBox 28" id="28"/>
          <p:cNvSpPr txBox="true"/>
          <p:nvPr/>
        </p:nvSpPr>
        <p:spPr>
          <a:xfrm rot="0">
            <a:off x="15949101" y="7895787"/>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04</a:t>
            </a:r>
          </a:p>
        </p:txBody>
      </p:sp>
      <p:sp>
        <p:nvSpPr>
          <p:cNvPr name="TextBox 29" id="29"/>
          <p:cNvSpPr txBox="true"/>
          <p:nvPr/>
        </p:nvSpPr>
        <p:spPr>
          <a:xfrm rot="0">
            <a:off x="15390566" y="9025565"/>
            <a:ext cx="2099327" cy="519128"/>
          </a:xfrm>
          <a:prstGeom prst="rect">
            <a:avLst/>
          </a:prstGeom>
        </p:spPr>
        <p:txBody>
          <a:bodyPr anchor="t" rtlCol="false" tIns="0" lIns="0" bIns="0" rIns="0">
            <a:spAutoFit/>
          </a:bodyPr>
          <a:lstStyle/>
          <a:p>
            <a:pPr algn="ctr" marL="0" indent="0" lvl="0">
              <a:lnSpc>
                <a:spcPts val="4198"/>
              </a:lnSpc>
              <a:spcBef>
                <a:spcPct val="0"/>
              </a:spcBef>
            </a:pPr>
            <a:r>
              <a:rPr lang="en-US" sz="3279">
                <a:solidFill>
                  <a:srgbClr val="343432"/>
                </a:solidFill>
                <a:latin typeface="Open Sauce Bold"/>
              </a:rPr>
              <a:t>Camera</a:t>
            </a:r>
          </a:p>
        </p:txBody>
      </p:sp>
      <p:sp>
        <p:nvSpPr>
          <p:cNvPr name="Freeform 30" id="30"/>
          <p:cNvSpPr/>
          <p:nvPr/>
        </p:nvSpPr>
        <p:spPr>
          <a:xfrm flipH="false" flipV="false" rot="0">
            <a:off x="2095642" y="3013904"/>
            <a:ext cx="10014687" cy="6828196"/>
          </a:xfrm>
          <a:custGeom>
            <a:avLst/>
            <a:gdLst/>
            <a:ahLst/>
            <a:cxnLst/>
            <a:rect r="r" b="b" t="t" l="l"/>
            <a:pathLst>
              <a:path h="6828196" w="10014687">
                <a:moveTo>
                  <a:pt x="0" y="0"/>
                </a:moveTo>
                <a:lnTo>
                  <a:pt x="10014687" y="0"/>
                </a:lnTo>
                <a:lnTo>
                  <a:pt x="10014687" y="6828195"/>
                </a:lnTo>
                <a:lnTo>
                  <a:pt x="0" y="6828195"/>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 id="3"/>
          <p:cNvSpPr txBox="true"/>
          <p:nvPr/>
        </p:nvSpPr>
        <p:spPr>
          <a:xfrm rot="0">
            <a:off x="666960" y="4667618"/>
            <a:ext cx="7362789" cy="866038"/>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Oven</a:t>
            </a:r>
          </a:p>
        </p:txBody>
      </p:sp>
      <p:sp>
        <p:nvSpPr>
          <p:cNvPr name="Freeform 4" id="4"/>
          <p:cNvSpPr/>
          <p:nvPr/>
        </p:nvSpPr>
        <p:spPr>
          <a:xfrm flipH="false" flipV="false" rot="-10800000">
            <a:off x="-465877" y="-439672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3229663" y="426872"/>
            <a:ext cx="10351796" cy="9433256"/>
          </a:xfrm>
          <a:custGeom>
            <a:avLst/>
            <a:gdLst/>
            <a:ahLst/>
            <a:cxnLst/>
            <a:rect r="r" b="b" t="t" l="l"/>
            <a:pathLst>
              <a:path h="9433256" w="10351796">
                <a:moveTo>
                  <a:pt x="0" y="0"/>
                </a:moveTo>
                <a:lnTo>
                  <a:pt x="10351795" y="0"/>
                </a:lnTo>
                <a:lnTo>
                  <a:pt x="10351795" y="9433256"/>
                </a:lnTo>
                <a:lnTo>
                  <a:pt x="0" y="943325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989117" y="648816"/>
            <a:ext cx="12309766" cy="8989368"/>
          </a:xfrm>
          <a:custGeom>
            <a:avLst/>
            <a:gdLst/>
            <a:ahLst/>
            <a:cxnLst/>
            <a:rect r="r" b="b" t="t" l="l"/>
            <a:pathLst>
              <a:path h="8989368" w="12309766">
                <a:moveTo>
                  <a:pt x="0" y="0"/>
                </a:moveTo>
                <a:lnTo>
                  <a:pt x="12309766" y="0"/>
                </a:lnTo>
                <a:lnTo>
                  <a:pt x="12309766" y="8989368"/>
                </a:lnTo>
                <a:lnTo>
                  <a:pt x="0" y="8989368"/>
                </a:lnTo>
                <a:lnTo>
                  <a:pt x="0" y="0"/>
                </a:lnTo>
                <a:close/>
              </a:path>
            </a:pathLst>
          </a:custGeom>
          <a:blipFill>
            <a:blip r:embed="rId3"/>
            <a:stretch>
              <a:fillRect l="0" t="0" r="0" b="0"/>
            </a:stretch>
          </a:blipFill>
        </p:spPr>
      </p:sp>
      <p:sp>
        <p:nvSpPr>
          <p:cNvPr name="Freeform 3" id="3"/>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06678" y="4667618"/>
            <a:ext cx="7362789" cy="866038"/>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Door</a:t>
            </a:r>
          </a:p>
        </p:txBody>
      </p:sp>
      <p:sp>
        <p:nvSpPr>
          <p:cNvPr name="Freeform 5" id="5"/>
          <p:cNvSpPr/>
          <p:nvPr/>
        </p:nvSpPr>
        <p:spPr>
          <a:xfrm flipH="false" flipV="false" rot="-10800000">
            <a:off x="-446018" y="-439672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905208" y="361125"/>
            <a:ext cx="12159836" cy="9564749"/>
          </a:xfrm>
          <a:custGeom>
            <a:avLst/>
            <a:gdLst/>
            <a:ahLst/>
            <a:cxnLst/>
            <a:rect r="r" b="b" t="t" l="l"/>
            <a:pathLst>
              <a:path h="9564749" w="12159836">
                <a:moveTo>
                  <a:pt x="0" y="0"/>
                </a:moveTo>
                <a:lnTo>
                  <a:pt x="12159836" y="0"/>
                </a:lnTo>
                <a:lnTo>
                  <a:pt x="12159836" y="9564750"/>
                </a:lnTo>
                <a:lnTo>
                  <a:pt x="0" y="9564750"/>
                </a:lnTo>
                <a:lnTo>
                  <a:pt x="0" y="0"/>
                </a:lnTo>
                <a:close/>
              </a:path>
            </a:pathLst>
          </a:custGeom>
          <a:blipFill>
            <a:blip r:embed="rId3"/>
            <a:stretch>
              <a:fillRect l="0" t="0" r="0" b="0"/>
            </a:stretch>
          </a:blipFill>
        </p:spPr>
      </p:sp>
      <p:sp>
        <p:nvSpPr>
          <p:cNvPr name="Freeform 3" id="3"/>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0800000">
            <a:off x="-446018" y="-439672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706678" y="4667618"/>
            <a:ext cx="7362789" cy="866038"/>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Modal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DAGAcTz6gYY</dc:identifier>
  <dcterms:modified xsi:type="dcterms:W3CDTF">2011-08-01T06:04:30Z</dcterms:modified>
  <cp:revision>1</cp:revision>
  <dc:title>White and Green Simple  Professional Business Project Presentation</dc:title>
</cp:coreProperties>
</file>